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57" r:id="rId10"/>
  </p:sldMasterIdLst>
  <p:notesMasterIdLst>
    <p:notesMasterId r:id="rId28"/>
  </p:notesMasterIdLst>
  <p:handoutMasterIdLst>
    <p:handoutMasterId r:id="rId29"/>
  </p:handoutMasterIdLst>
  <p:sldIdLst>
    <p:sldId id="256" r:id="rId11"/>
    <p:sldId id="257" r:id="rId12"/>
    <p:sldId id="271" r:id="rId13"/>
    <p:sldId id="270" r:id="rId14"/>
    <p:sldId id="269" r:id="rId15"/>
    <p:sldId id="268" r:id="rId16"/>
    <p:sldId id="267" r:id="rId17"/>
    <p:sldId id="266" r:id="rId18"/>
    <p:sldId id="265" r:id="rId19"/>
    <p:sldId id="264" r:id="rId20"/>
    <p:sldId id="263" r:id="rId21"/>
    <p:sldId id="262" r:id="rId22"/>
    <p:sldId id="261" r:id="rId23"/>
    <p:sldId id="260" r:id="rId24"/>
    <p:sldId id="259" r:id="rId25"/>
    <p:sldId id="273" r:id="rId26"/>
    <p:sldId id="27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3" autoAdjust="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788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C95E1F-A9F5-4E71-A780-8F4A79A325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FCAD3C-2B81-4C4A-BCA6-1486E46B471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74E45A-AB29-4747-AEBF-85284104CB60}" type="slidenum">
              <a:rPr lang="en-US"/>
              <a:pPr/>
              <a:t>7</a:t>
            </a:fld>
            <a:endParaRPr 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FCAD3C-2B81-4C4A-BCA6-1486E46B471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A5A9F-327A-495C-9E54-CB4CE769E9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29394-31E1-4B63-9E4F-403391AFA8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19BA5A9F-327A-495C-9E54-CB4CE769E9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68DAE-2920-45E9-BE78-C98E1E965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D8EE6DA7-A0EB-4076-8608-251FF2538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EF33663-10E3-477A-BC9D-40920C15DD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674E496F-2604-4DD6-A50A-46D1F80D08D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EA577-16B8-4338-B6DF-EF78B0D1FD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7F5A2-879F-43E0-8330-1CB2A2A177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4CB7FEF-83F5-4BCF-8215-6A3F90B1F3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F04EFD87-DD0E-4743-B36D-EAAC392AE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53629394-31E1-4B63-9E4F-403391AFA8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20B44-CCDB-4FDB-95E8-A5037C5B7A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F1020B44-CCDB-4FDB-95E8-A5037C5B7A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EC572A-E487-40E8-9AD4-BAB9D67E5F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BA9E8-8B06-4EC4-9D52-FBBCD5496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08FDE-D539-48C6-8DDF-ECC28DACA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A57DE-2B50-4B03-BBAF-C2058F9A80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FA622-B590-4AA5-A149-111C6004A8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4C6ED6-F478-4FD8-B126-7A8B2A336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886FE-0FEB-440C-999A-8FC906FEEB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DAE31-5E3D-4560-BEE8-53248A7AF7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00C99-4C2A-4B0C-A029-306ADD67EF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68DAE-2920-45E9-BE78-C98E1E965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C1424A-027E-4C00-ADE7-0B7D6B849D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BF9DA-0379-48B2-93A7-459349414E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407D2-2109-40D9-BF3C-86AD38AA02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E25E0-8143-46A3-98B4-4B73C4DAC7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02078-7AFF-470A-816D-DDD8EF79C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A2E5F-4D97-420D-9BAF-DE2424B8C3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4B02B-C4A1-44CA-9710-C7A8C38D9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80085-F6EA-4E38-9830-47022912CE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18C0C-A4E0-4FB0-8C96-4ADF3D8946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3158C-08F9-45C6-B171-9982BD34A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E6DA7-A0EB-4076-8608-251FF25384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46CF7-09B8-4FAA-8B0C-554C951E1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90308-1604-42AC-A1F3-97E2E9429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961C6-B924-42A1-9A72-4F7B428A5E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63DF6-6E27-4097-B08F-FA789F13B4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03E90-833E-4F20-BB16-16029EBEA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18048-206A-41E1-8FAC-308605A11E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66439-DA81-4341-A3B5-23A713782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1D234-7916-4F44-8ED3-2372BEA99C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FE17B-BB0E-4068-83CD-9572F8CCC8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3234D8-8FF2-4D64-A5F7-329924F847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33663-10E3-477A-BC9D-40920C15DD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EAA6A-B361-447E-9225-3846A31BF7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71217-7460-40CD-B5BC-3BB32A81A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82C7E-0E5C-4FF9-99C5-A73450AC82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1CDAF-C6FD-4327-BA37-E521C194A5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97703D-2190-4758-82ED-AC2C964B62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5CEB52-A6CD-41CC-8229-A30C98B187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30C18-8129-4C35-A6B1-C407F78FF1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EFFE8-BE78-497E-99D0-84D104FFC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862E6-3900-4B27-9B24-ADA902F2B5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4FCB9-EF52-47CC-896F-6E6976C4CC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E496F-2604-4DD6-A50A-46D1F80D08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4843E-A423-4532-AF64-4BF765C46F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B9ABA-73D7-4FB1-A9C3-110BD735A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BF84C-9CBA-4118-BB80-393226CA25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193CD-2ED5-4247-B8C1-698F9BD440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CBC22-2132-4A7E-BB67-87C0113BC1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CD2E2-B453-460F-B5BE-E876DF1F37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D22BF-CFF3-414C-8F8A-903C54A49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6D11D-A4BF-4DF0-A19C-F71FBFA417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6A3DC-EA76-4D1D-B152-128E1A97AE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06604-4166-4A6F-AD4E-6E14FFEB82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EA577-16B8-4338-B6DF-EF78B0D1FD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B452B-69FB-4A73-A92C-07351AC72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38CDE-245C-41ED-83D5-5423178EF6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49FCC-AE39-478B-93DE-902ECB132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EBE97-8F05-48F9-806D-E142EEBD9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855A8-239C-422F-9A00-CFDDDCFA11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3D207-C509-413A-84EA-1C05DCC14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6EAD95-0992-42C0-B2FD-047CF51DF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C296F-3AFF-48A2-9E8F-06F9091C41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19C6B5-02BA-4C62-AC99-C5F200E24E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8B02E-78BE-4F70-8E09-BD8339FC76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7F5A2-879F-43E0-8330-1CB2A2A177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DC5BD-A337-4B1E-B79F-C8AE27044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A2BB9-B6F8-4B35-A3E2-FCAC1A445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7F20F-4E99-40CD-AE4A-FCF534BCCD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E780D-A16B-48DE-81EF-5E07176311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C762F-999A-473D-B7DF-35511E0E3A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67980-5DFF-4656-B9F8-985506318A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01CE6-39AA-45B8-971E-1AF12D0820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D976D-34EB-4618-8A16-FB8F11BF9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038F1-8C46-4D6F-B188-73EE1097F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39B0B-1669-4046-A548-601C059B83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CB7FEF-83F5-4BCF-8215-6A3F90B1F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1A037-1139-426E-9564-82F121AE9A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0FA64-3D9D-4FAF-9127-F30792E91A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DB796-8BCA-48A6-B13B-2CE3F06DA8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09567-0FEE-4E21-8C39-879ED94A2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08F21D-D1FC-40D3-8704-75D946E35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2EA49-519A-42D2-8CB9-4496BF492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6ACED-4342-42A3-AE18-D4FE806E3E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EF74C3-DBA6-4BB4-B01C-D8A94AD25A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84920-5A23-4A4C-86FF-F5CE011591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A40D-2D32-4364-9039-791353351D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EFD87-DD0E-4743-B36D-EAAC392AE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79622-1391-4AFB-93B7-8E27E2AD06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216B-3CDD-4526-8C0E-0C44F178E5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ABFDA-87CE-42C6-AFEC-16F3EC7FA9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ED239-B091-4D9D-9A6B-B078DB678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2B2682-FE61-4821-B166-D7D665945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BCF4F-61D9-4EDA-A19C-6C091269E0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4C895-A4E2-4909-8B14-FE008FF9DC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53F36C-A150-4DC8-92B3-978865F37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55204-BA30-4B7D-BDFA-6C493E0337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1905000"/>
            <a:ext cx="205740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1905000"/>
            <a:ext cx="601980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3A047-7202-4AA1-B93C-87E27C17A3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EC572A-E487-40E8-9AD4-BAB9D67E5F89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Haunt AOE" pitchFamily="2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23EC572A-E487-40E8-9AD4-BAB9D67E5F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2" grpId="0"/>
    </p:bld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3DDA3E-E6FE-4A23-AEE2-27F9469D9CA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2A9F60-0479-4EDB-BA28-41EE094D03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11D757-83F8-4C21-AF1A-0A0DF5A02DDA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3D7D47A-589B-4619-AB76-B582AA9A82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AD7A28-B0BB-49F3-AFA1-C855AB1D814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7B2DC0-E135-4CDD-A159-27AB7A2917B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0F2BBE-3AB9-4390-889A-5E2E5A102CB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395077-3B55-424E-BB89-AE193195E8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6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September 26, 2008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speech to convince</a:t>
            </a:r>
            <a:br>
              <a:rPr lang="en-US" sz="4400"/>
            </a:br>
            <a:endParaRPr lang="en-US" sz="44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persuasive speech designed to influence audience beliefs and attitudes rather than behaviors.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speech to actuate</a:t>
            </a:r>
            <a:br>
              <a:rPr lang="en-US" sz="4400"/>
            </a:br>
            <a:endParaRPr lang="en-US" sz="440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persuasive speech designed to influence audience behaviors.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speech to entertain</a:t>
            </a:r>
            <a:br>
              <a:rPr lang="en-US" sz="4400"/>
            </a:br>
            <a:endParaRPr lang="en-US" sz="440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speech designed to make a point through the creative, organized use of humorous supporting materials.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general purpose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the broad goal of a speech (such as to persuade, to inform, to entertain, etc.)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specific purpose</a:t>
            </a:r>
            <a:br>
              <a:rPr lang="en-US" sz="4400"/>
            </a:br>
            <a:endParaRPr lang="en-US" sz="4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statement of the general purpose of a speech, the speaker’s intended audience, and the limited goal or outcome.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thesis statement</a:t>
            </a:r>
            <a:br>
              <a:rPr lang="en-US" sz="4400"/>
            </a:br>
            <a:endParaRPr lang="en-US" sz="440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one sentence synopsis of the speaker’s message.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/>
              <a:t>Why is it important to focus your topic?  Explain using examples of a focused topic and an unfocused topic.</a:t>
            </a:r>
            <a:r>
              <a:rPr lang="en-US" sz="4400"/>
              <a:t>  </a:t>
            </a:r>
            <a:br>
              <a:rPr lang="en-US" sz="4400"/>
            </a:br>
            <a:endParaRPr lang="en-US" sz="44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/>
              <a:t>It is important to focus your topic in order to guide your research.</a:t>
            </a:r>
          </a:p>
          <a:p>
            <a:pPr>
              <a:lnSpc>
                <a:spcPct val="90000"/>
              </a:lnSpc>
            </a:pPr>
            <a:r>
              <a:rPr lang="en-US"/>
              <a:t>It also allows you to address more substance in your speech.</a:t>
            </a:r>
          </a:p>
          <a:p>
            <a:pPr>
              <a:lnSpc>
                <a:spcPct val="90000"/>
              </a:lnSpc>
            </a:pPr>
            <a:r>
              <a:rPr lang="en-US"/>
              <a:t>Additionally, limiting your topic gives you time to support the ideas you present in your speech.</a:t>
            </a:r>
          </a:p>
          <a:p>
            <a:pPr>
              <a:lnSpc>
                <a:spcPct val="90000"/>
              </a:lnSpc>
            </a:pPr>
            <a:r>
              <a:rPr lang="en-US"/>
              <a:t>Unfocused topic: football</a:t>
            </a:r>
          </a:p>
          <a:p>
            <a:pPr>
              <a:lnSpc>
                <a:spcPct val="90000"/>
              </a:lnSpc>
            </a:pPr>
            <a:r>
              <a:rPr lang="en-US"/>
              <a:t>Focused topic: the Super Bowl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/>
              <a:t>What four questions can you ask yourself to guide your topic selection?  Explain why each one is important</a:t>
            </a:r>
            <a:r>
              <a:rPr lang="en-US" sz="4400"/>
              <a:t>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Does this topic interest me?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Don’t pick one that doesn’t, please!</a:t>
            </a:r>
          </a:p>
          <a:p>
            <a:pPr>
              <a:lnSpc>
                <a:spcPct val="80000"/>
              </a:lnSpc>
            </a:pPr>
            <a:r>
              <a:rPr lang="en-US" sz="2800"/>
              <a:t>Is this topic interesting or important to my listeners?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Remember your audience</a:t>
            </a:r>
          </a:p>
          <a:p>
            <a:pPr>
              <a:lnSpc>
                <a:spcPct val="80000"/>
              </a:lnSpc>
            </a:pPr>
            <a:r>
              <a:rPr lang="en-US" sz="2800"/>
              <a:t>Am I likely to find sufficient supporting materials on this topic?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Very obscure topics may be difficult to present</a:t>
            </a:r>
          </a:p>
          <a:p>
            <a:pPr>
              <a:lnSpc>
                <a:spcPct val="80000"/>
              </a:lnSpc>
            </a:pPr>
            <a:r>
              <a:rPr lang="en-US" sz="2800"/>
              <a:t>Do I know enough about this topic to start researching it and interpret what I discover?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What prior knowledge do you have?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brainstorm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noncritical free association to generate as many ideas as possible in a short time.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self-generated topics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These are speech subjects based on the speaker’s interests, experiences, and knowledge.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audience-generated topics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These are speech subjects geared to the interests and needs of a speaker’s listeners.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occasion-generated topics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These are speech subjects derived from the particular circumstances, seasons, holidays, or life events.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research-generated topics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These are speech subjects discovered by investigating a variety of sources.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visual brainstorming</a:t>
            </a:r>
            <a:br>
              <a:rPr lang="en-US" sz="4400"/>
            </a:br>
            <a:endParaRPr lang="en-US" sz="44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an informal written outline achieved by free associating around a key word or idea.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speech to inform</a:t>
            </a:r>
            <a:br>
              <a:rPr lang="en-US" sz="4400"/>
            </a:br>
            <a:endParaRPr lang="en-US" sz="4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speech designed to convey new and/or useful information in a balanced, objective way.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/>
              <a:t>speech to persuade</a:t>
            </a:r>
            <a:br>
              <a:rPr lang="en-US" sz="4400"/>
            </a:br>
            <a:endParaRPr lang="en-US" sz="44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This is a speech designed to influence listeners’ beliefs and/or actions.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1_colormaster">
  <a:themeElements>
    <a:clrScheme name="1_colormaster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1_colormaster">
      <a:majorFont>
        <a:latin typeface="Haunt 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CC0066"/>
      </a:lt1>
      <a:dk2>
        <a:srgbClr val="9933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CC0066"/>
      </a:lt1>
      <a:dk2>
        <a:srgbClr val="993366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4_colormaster 11">
      <a:dk1>
        <a:srgbClr val="C0C0C0"/>
      </a:dk1>
      <a:lt1>
        <a:srgbClr val="FFFFFF"/>
      </a:lt1>
      <a:dk2>
        <a:srgbClr val="6600CC"/>
      </a:dk2>
      <a:lt2>
        <a:srgbClr val="CCCCFF"/>
      </a:lt2>
      <a:accent1>
        <a:srgbClr val="D60093"/>
      </a:accent1>
      <a:accent2>
        <a:srgbClr val="9999FF"/>
      </a:accent2>
      <a:accent3>
        <a:srgbClr val="B8AAE2"/>
      </a:accent3>
      <a:accent4>
        <a:srgbClr val="DADADA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6600CC"/>
      </a:lt1>
      <a:dk2>
        <a:srgbClr val="8646BA"/>
      </a:dk2>
      <a:lt2>
        <a:srgbClr val="C0C0C0"/>
      </a:lt2>
      <a:accent1>
        <a:srgbClr val="D60093"/>
      </a:accent1>
      <a:accent2>
        <a:srgbClr val="9999FF"/>
      </a:accent2>
      <a:accent3>
        <a:srgbClr val="B8AAE2"/>
      </a:accent3>
      <a:accent4>
        <a:srgbClr val="000000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6600CC"/>
      </a:lt1>
      <a:dk2>
        <a:srgbClr val="8646BA"/>
      </a:dk2>
      <a:lt2>
        <a:srgbClr val="C0C0C0"/>
      </a:lt2>
      <a:accent1>
        <a:srgbClr val="D60093"/>
      </a:accent1>
      <a:accent2>
        <a:srgbClr val="9999FF"/>
      </a:accent2>
      <a:accent3>
        <a:srgbClr val="B8AAE2"/>
      </a:accent3>
      <a:accent4>
        <a:srgbClr val="000000"/>
      </a:accent4>
      <a:accent5>
        <a:srgbClr val="E8AAC8"/>
      </a:accent5>
      <a:accent6>
        <a:srgbClr val="8A8AE7"/>
      </a:accent6>
      <a:hlink>
        <a:srgbClr val="008000"/>
      </a:hlink>
      <a:folHlink>
        <a:srgbClr val="FF99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val="C0C0C0"/>
      </a:dk1>
      <a:lt1>
        <a:srgbClr val="FFFFFF"/>
      </a:lt1>
      <a:dk2>
        <a:srgbClr val="336600"/>
      </a:dk2>
      <a:lt2>
        <a:srgbClr val="CCFFCC"/>
      </a:lt2>
      <a:accent1>
        <a:srgbClr val="0066FF"/>
      </a:accent1>
      <a:accent2>
        <a:srgbClr val="00FF00"/>
      </a:accent2>
      <a:accent3>
        <a:srgbClr val="ADB8AA"/>
      </a:accent3>
      <a:accent4>
        <a:srgbClr val="DADADA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336600"/>
      </a:lt1>
      <a:dk2>
        <a:srgbClr val="336600"/>
      </a:dk2>
      <a:lt2>
        <a:srgbClr val="C0C0C0"/>
      </a:lt2>
      <a:accent1>
        <a:srgbClr val="0066FF"/>
      </a:accent1>
      <a:accent2>
        <a:srgbClr val="00FF00"/>
      </a:accent2>
      <a:accent3>
        <a:srgbClr val="ADB8AA"/>
      </a:accent3>
      <a:accent4>
        <a:srgbClr val="000000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colormaster">
  <a:themeElements>
    <a:clrScheme name="">
      <a:dk1>
        <a:srgbClr val="000000"/>
      </a:dk1>
      <a:lt1>
        <a:srgbClr val="336600"/>
      </a:lt1>
      <a:dk2>
        <a:srgbClr val="336600"/>
      </a:dk2>
      <a:lt2>
        <a:srgbClr val="C0C0C0"/>
      </a:lt2>
      <a:accent1>
        <a:srgbClr val="0066FF"/>
      </a:accent1>
      <a:accent2>
        <a:srgbClr val="00FF00"/>
      </a:accent2>
      <a:accent3>
        <a:srgbClr val="ADB8AA"/>
      </a:accent3>
      <a:accent4>
        <a:srgbClr val="000000"/>
      </a:accent4>
      <a:accent5>
        <a:srgbClr val="AAB8FF"/>
      </a:accent5>
      <a:accent6>
        <a:srgbClr val="00E700"/>
      </a:accent6>
      <a:hlink>
        <a:srgbClr val="A29E00"/>
      </a:hlink>
      <a:folHlink>
        <a:srgbClr val="EA8B00"/>
      </a:folHlink>
    </a:clrScheme>
    <a:fontScheme name="9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098</Template>
  <TotalTime>124</TotalTime>
  <Words>451</Words>
  <Application>Microsoft PowerPoint</Application>
  <PresentationFormat>On-screen Show (4:3)</PresentationFormat>
  <Paragraphs>64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Haunt AOE</vt:lpstr>
      <vt:lpstr>1_colormaster</vt:lpstr>
      <vt:lpstr>3_colormaster</vt:lpstr>
      <vt:lpstr>2_colormaster</vt:lpstr>
      <vt:lpstr>4_colormaster</vt:lpstr>
      <vt:lpstr>5_colormaster</vt:lpstr>
      <vt:lpstr>6_colormaster</vt:lpstr>
      <vt:lpstr>7_colormaster</vt:lpstr>
      <vt:lpstr>8_colormaster</vt:lpstr>
      <vt:lpstr>9_colormaster</vt:lpstr>
      <vt:lpstr>Brooklet</vt:lpstr>
      <vt:lpstr>Chapter 6 Review</vt:lpstr>
      <vt:lpstr>brainstorm</vt:lpstr>
      <vt:lpstr>self-generated topics</vt:lpstr>
      <vt:lpstr>audience-generated topics</vt:lpstr>
      <vt:lpstr>occasion-generated topics</vt:lpstr>
      <vt:lpstr>research-generated topics</vt:lpstr>
      <vt:lpstr>visual brainstorming </vt:lpstr>
      <vt:lpstr>speech to inform </vt:lpstr>
      <vt:lpstr>speech to persuade </vt:lpstr>
      <vt:lpstr>speech to convince </vt:lpstr>
      <vt:lpstr>speech to actuate </vt:lpstr>
      <vt:lpstr>speech to entertain </vt:lpstr>
      <vt:lpstr>general purpose</vt:lpstr>
      <vt:lpstr>specific purpose </vt:lpstr>
      <vt:lpstr>thesis statement </vt:lpstr>
      <vt:lpstr>Why is it important to focus your topic?  Explain using examples of a focused topic and an unfocused topic.   </vt:lpstr>
      <vt:lpstr>What four questions can you ask yourself to guide your topic selection?  Explain why each one is important.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and 7 Review</dc:title>
  <dc:creator>nuhs</dc:creator>
  <cp:lastModifiedBy>Ameena</cp:lastModifiedBy>
  <cp:revision>10</cp:revision>
  <dcterms:created xsi:type="dcterms:W3CDTF">2008-01-22T23:19:14Z</dcterms:created>
  <dcterms:modified xsi:type="dcterms:W3CDTF">2008-09-26T20:43:47Z</dcterms:modified>
</cp:coreProperties>
</file>